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6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B4606-86E3-421C-87DE-9E1CFEABA1D2}" type="datetimeFigureOut">
              <a:rPr lang="en-US" smtClean="0"/>
              <a:t>5/23/2019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95023-2500-4603-9987-1CE7B9A5E5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4110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B4606-86E3-421C-87DE-9E1CFEABA1D2}" type="datetimeFigureOut">
              <a:rPr lang="en-US" smtClean="0"/>
              <a:t>5/23/2019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95023-2500-4603-9987-1CE7B9A5E5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8321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B4606-86E3-421C-87DE-9E1CFEABA1D2}" type="datetimeFigureOut">
              <a:rPr lang="en-US" smtClean="0"/>
              <a:t>5/23/2019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95023-2500-4603-9987-1CE7B9A5E5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40069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B4606-86E3-421C-87DE-9E1CFEABA1D2}" type="datetimeFigureOut">
              <a:rPr lang="en-US" smtClean="0"/>
              <a:t>5/23/2019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95023-2500-4603-9987-1CE7B9A5E5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5995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B4606-86E3-421C-87DE-9E1CFEABA1D2}" type="datetimeFigureOut">
              <a:rPr lang="en-US" smtClean="0"/>
              <a:t>5/23/2019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95023-2500-4603-9987-1CE7B9A5E5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600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B4606-86E3-421C-87DE-9E1CFEABA1D2}" type="datetimeFigureOut">
              <a:rPr lang="en-US" smtClean="0"/>
              <a:t>5/23/2019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95023-2500-4603-9987-1CE7B9A5E5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8190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B4606-86E3-421C-87DE-9E1CFEABA1D2}" type="datetimeFigureOut">
              <a:rPr lang="en-US" smtClean="0"/>
              <a:t>5/23/2019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95023-2500-4603-9987-1CE7B9A5E5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26568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B4606-86E3-421C-87DE-9E1CFEABA1D2}" type="datetimeFigureOut">
              <a:rPr lang="en-US" smtClean="0"/>
              <a:t>5/23/2019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95023-2500-4603-9987-1CE7B9A5E5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33361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B4606-86E3-421C-87DE-9E1CFEABA1D2}" type="datetimeFigureOut">
              <a:rPr lang="en-US" smtClean="0"/>
              <a:t>5/23/2019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95023-2500-4603-9987-1CE7B9A5E5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3454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B4606-86E3-421C-87DE-9E1CFEABA1D2}" type="datetimeFigureOut">
              <a:rPr lang="en-US" smtClean="0"/>
              <a:t>5/23/2019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95023-2500-4603-9987-1CE7B9A5E5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642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B4606-86E3-421C-87DE-9E1CFEABA1D2}" type="datetimeFigureOut">
              <a:rPr lang="en-US" smtClean="0"/>
              <a:t>5/23/2019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95023-2500-4603-9987-1CE7B9A5E5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080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3B4606-86E3-421C-87DE-9E1CFEABA1D2}" type="datetimeFigureOut">
              <a:rPr lang="en-US" smtClean="0"/>
              <a:t>5/23/2019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E95023-2500-4603-9987-1CE7B9A5E5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5331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371599"/>
          </a:xfrm>
          <a:prstGeom prst="rect">
            <a:avLst/>
          </a:prstGeom>
          <a:noFill/>
          <a:ln>
            <a:noFill/>
          </a:ln>
          <a:extLst/>
        </p:spPr>
      </p:pic>
      <p:pic>
        <p:nvPicPr>
          <p:cNvPr id="3" name="Picture 2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96000"/>
            <a:ext cx="9144000" cy="762000"/>
          </a:xfrm>
          <a:prstGeom prst="rect">
            <a:avLst/>
          </a:prstGeom>
        </p:spPr>
      </p:pic>
      <p:sp>
        <p:nvSpPr>
          <p:cNvPr id="6" name="Text Box 1"/>
          <p:cNvSpPr txBox="1"/>
          <p:nvPr/>
        </p:nvSpPr>
        <p:spPr>
          <a:xfrm>
            <a:off x="734683" y="6097474"/>
            <a:ext cx="7884795" cy="767715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80010" marR="0" algn="ctr">
              <a:tabLst>
                <a:tab pos="1773555" algn="l"/>
                <a:tab pos="1929765" algn="l"/>
                <a:tab pos="4105275" algn="l"/>
                <a:tab pos="4263390" algn="l"/>
              </a:tabLst>
            </a:pPr>
            <a:r>
              <a:rPr lang="en-US" sz="1750" b="1" dirty="0">
                <a:solidFill>
                  <a:srgbClr val="FAF9F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1.231.773.9850	I	carnetmarketing.com	I	sales@carnetmarketing.com</a:t>
            </a:r>
            <a:r>
              <a:rPr lang="en-US" sz="1250" b="1" dirty="0">
                <a:solidFill>
                  <a:srgbClr val="F9F8F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en-US" sz="12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7470" marR="67310" algn="ctr"/>
            <a:r>
              <a:rPr lang="en-US" sz="1250" b="1" dirty="0">
                <a:solidFill>
                  <a:srgbClr val="F9F8F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©</a:t>
            </a:r>
            <a:r>
              <a:rPr lang="en-US" sz="1250" b="1" spc="-135" dirty="0">
                <a:solidFill>
                  <a:srgbClr val="F9F8F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50" b="1" dirty="0">
                <a:solidFill>
                  <a:srgbClr val="F9F8F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CarNet</a:t>
            </a:r>
            <a:r>
              <a:rPr lang="en-US" sz="1250" b="1" spc="-140" dirty="0">
                <a:solidFill>
                  <a:srgbClr val="F9F8F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50" b="1" dirty="0">
                <a:solidFill>
                  <a:srgbClr val="F9F8F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Marketing,</a:t>
            </a:r>
            <a:r>
              <a:rPr lang="en-US" sz="1250" b="1" spc="-70" dirty="0">
                <a:solidFill>
                  <a:srgbClr val="F9F8F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50" b="1" dirty="0">
                <a:solidFill>
                  <a:srgbClr val="F9F8F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Inc.</a:t>
            </a:r>
            <a:r>
              <a:rPr lang="en-US" sz="1250" b="1" spc="-185" dirty="0">
                <a:solidFill>
                  <a:srgbClr val="F9F8F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50" b="1" dirty="0">
                <a:solidFill>
                  <a:srgbClr val="F9F8F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</a:t>
            </a:r>
            <a:r>
              <a:rPr lang="en-US" sz="1250" b="1" spc="-135" dirty="0">
                <a:solidFill>
                  <a:srgbClr val="F9F8F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50" b="1" dirty="0">
                <a:solidFill>
                  <a:srgbClr val="F9F8F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rights</a:t>
            </a:r>
            <a:r>
              <a:rPr lang="en-US" sz="1250" b="1" spc="-165" dirty="0">
                <a:solidFill>
                  <a:srgbClr val="F9F8F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50" b="1" dirty="0">
                <a:solidFill>
                  <a:srgbClr val="F9F8F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reserved.</a:t>
            </a:r>
            <a:r>
              <a:rPr lang="en-US" sz="1250" b="1" spc="-195" dirty="0">
                <a:solidFill>
                  <a:srgbClr val="F9F8F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50" b="1" dirty="0">
                <a:solidFill>
                  <a:srgbClr val="F9F8F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CarNet</a:t>
            </a:r>
            <a:r>
              <a:rPr lang="en-US" sz="1250" b="1" spc="-160" dirty="0">
                <a:solidFill>
                  <a:srgbClr val="F9F8F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50" b="1" dirty="0">
                <a:solidFill>
                  <a:srgbClr val="F9F8F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en-US" sz="1250" b="1" spc="-160" dirty="0">
                <a:solidFill>
                  <a:srgbClr val="F9F8F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50" b="1" dirty="0">
                <a:solidFill>
                  <a:srgbClr val="F9F8F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n-US" sz="1250" b="1" spc="-145" dirty="0">
                <a:solidFill>
                  <a:srgbClr val="F9F8F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50" b="1" dirty="0">
                <a:solidFill>
                  <a:srgbClr val="F9F8F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logo</a:t>
            </a:r>
            <a:r>
              <a:rPr lang="en-US" sz="1250" b="1" spc="-180" dirty="0">
                <a:solidFill>
                  <a:srgbClr val="F9F8F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50" b="1" dirty="0">
                <a:solidFill>
                  <a:srgbClr val="F9F8F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are</a:t>
            </a:r>
            <a:r>
              <a:rPr lang="en-US" sz="1250" b="1" spc="-155" dirty="0">
                <a:solidFill>
                  <a:srgbClr val="F9F8F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50" b="1" dirty="0">
                <a:solidFill>
                  <a:srgbClr val="F9F8F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registered</a:t>
            </a:r>
            <a:r>
              <a:rPr lang="en-US" sz="1250" b="1" spc="-160" dirty="0">
                <a:solidFill>
                  <a:srgbClr val="F9F8F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50" b="1" dirty="0">
                <a:solidFill>
                  <a:srgbClr val="F9F8F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trademarks of</a:t>
            </a:r>
            <a:r>
              <a:rPr lang="en-US" sz="1250" b="1" spc="-195" dirty="0">
                <a:solidFill>
                  <a:srgbClr val="F9F8F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50" b="1" dirty="0">
                <a:solidFill>
                  <a:srgbClr val="F9F8F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WMCARNET,</a:t>
            </a:r>
            <a:r>
              <a:rPr lang="en-US" sz="1250" b="1" spc="-165" dirty="0">
                <a:solidFill>
                  <a:srgbClr val="F9F8F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50" b="1" dirty="0">
                <a:solidFill>
                  <a:srgbClr val="F9F8F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Inc.</a:t>
            </a:r>
            <a:r>
              <a:rPr lang="en-US" sz="1250" b="1" spc="-180" dirty="0">
                <a:solidFill>
                  <a:srgbClr val="F9F8F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50" b="1" dirty="0">
                <a:solidFill>
                  <a:srgbClr val="F9F8F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Other</a:t>
            </a:r>
            <a:r>
              <a:rPr lang="en-US" sz="1250" b="1" spc="-165" dirty="0">
                <a:solidFill>
                  <a:srgbClr val="F9F8F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50" b="1" dirty="0">
                <a:solidFill>
                  <a:srgbClr val="F9F8F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names</a:t>
            </a:r>
            <a:r>
              <a:rPr lang="en-US" sz="1250" b="1" spc="-155" dirty="0">
                <a:solidFill>
                  <a:srgbClr val="F9F8F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50" b="1" dirty="0">
                <a:solidFill>
                  <a:srgbClr val="F9F8F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used</a:t>
            </a:r>
            <a:r>
              <a:rPr lang="en-US" sz="1250" b="1" spc="-170" dirty="0">
                <a:solidFill>
                  <a:srgbClr val="F9F8F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50" b="1" dirty="0" err="1">
                <a:solidFill>
                  <a:srgbClr val="F9F8F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herin</a:t>
            </a:r>
            <a:r>
              <a:rPr lang="en-US" sz="1250" b="1" spc="-165" dirty="0">
                <a:solidFill>
                  <a:srgbClr val="F9F8F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50" b="1" dirty="0">
                <a:solidFill>
                  <a:srgbClr val="F9F8F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may</a:t>
            </a:r>
            <a:r>
              <a:rPr lang="en-US" sz="1250" b="1" spc="-145" dirty="0">
                <a:solidFill>
                  <a:srgbClr val="F9F8F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50" b="1" dirty="0">
                <a:solidFill>
                  <a:srgbClr val="F9F8F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</a:t>
            </a:r>
            <a:r>
              <a:rPr lang="en-US" sz="1250" b="1" spc="-165" dirty="0">
                <a:solidFill>
                  <a:srgbClr val="F9F8F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50" b="1" dirty="0">
                <a:solidFill>
                  <a:srgbClr val="F9F8F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trademarks</a:t>
            </a:r>
            <a:r>
              <a:rPr lang="en-US" sz="1250" b="1" spc="-175" dirty="0">
                <a:solidFill>
                  <a:srgbClr val="F9F8F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50" b="1" dirty="0">
                <a:solidFill>
                  <a:srgbClr val="F9F8F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en-US" sz="1250" b="1" spc="-190" dirty="0">
                <a:solidFill>
                  <a:srgbClr val="F9F8F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50" b="1" dirty="0">
                <a:solidFill>
                  <a:srgbClr val="F9F8F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their</a:t>
            </a:r>
            <a:r>
              <a:rPr lang="en-US" sz="1250" b="1" spc="-150" dirty="0">
                <a:solidFill>
                  <a:srgbClr val="F9F8F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50" b="1" dirty="0">
                <a:solidFill>
                  <a:srgbClr val="F9F8F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respected</a:t>
            </a:r>
            <a:r>
              <a:rPr lang="en-US" sz="1250" b="1" spc="-165" dirty="0">
                <a:solidFill>
                  <a:srgbClr val="F9F8F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50" b="1" dirty="0">
                <a:solidFill>
                  <a:srgbClr val="F9F8F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owners.</a:t>
            </a:r>
            <a:endParaRPr lang="en-US" sz="12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371600" y="1752600"/>
            <a:ext cx="6400800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ctr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F7464A"/>
                </a:solidFill>
                <a:latin typeface="Lato"/>
              </a:rPr>
              <a:t>Custom full color mail pieces with firm offer of credit.</a:t>
            </a:r>
            <a:endParaRPr lang="en-US" dirty="0">
              <a:solidFill>
                <a:srgbClr val="555555"/>
              </a:solidFill>
              <a:latin typeface="Lato"/>
            </a:endParaRPr>
          </a:p>
          <a:p>
            <a:pPr marL="285750" indent="-285750" algn="ctr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46BFBD"/>
                </a:solidFill>
                <a:latin typeface="Lato"/>
              </a:rPr>
              <a:t>Online CRM tool to manage the leads and responses.</a:t>
            </a:r>
            <a:endParaRPr lang="en-US" dirty="0">
              <a:solidFill>
                <a:srgbClr val="555555"/>
              </a:solidFill>
              <a:latin typeface="Lato"/>
            </a:endParaRPr>
          </a:p>
          <a:p>
            <a:pPr marL="285750" indent="-285750" algn="ctr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FDB45C"/>
                </a:solidFill>
                <a:latin typeface="Lato"/>
              </a:rPr>
              <a:t>24/7 365 ‘LIVE’ agents to take credit applications.</a:t>
            </a:r>
            <a:endParaRPr lang="en-US" dirty="0">
              <a:solidFill>
                <a:srgbClr val="555555"/>
              </a:solidFill>
              <a:latin typeface="Lato"/>
            </a:endParaRPr>
          </a:p>
          <a:p>
            <a:pPr marL="285750" indent="-285750" algn="ctr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949FB1"/>
                </a:solidFill>
                <a:latin typeface="Lato"/>
              </a:rPr>
              <a:t>Secured Credit Web Site to take applications.</a:t>
            </a:r>
            <a:endParaRPr lang="en-US" dirty="0">
              <a:solidFill>
                <a:srgbClr val="555555"/>
              </a:solidFill>
              <a:latin typeface="Lato"/>
            </a:endParaRPr>
          </a:p>
          <a:p>
            <a:pPr marL="285750" indent="-285750" algn="ctr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4D5360"/>
                </a:solidFill>
                <a:latin typeface="Lato"/>
              </a:rPr>
              <a:t>Outgoing Business Development Center.</a:t>
            </a:r>
            <a:endParaRPr lang="en-US" b="0" i="0" dirty="0">
              <a:solidFill>
                <a:srgbClr val="555555"/>
              </a:solidFill>
              <a:effectLst/>
              <a:latin typeface="Lato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476680" y="1447800"/>
            <a:ext cx="6400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cap="all" dirty="0">
                <a:solidFill>
                  <a:srgbClr val="333333"/>
                </a:solidFill>
                <a:latin typeface="Raleway"/>
              </a:rPr>
              <a:t>ALL TARGETED DIRECT MAIL PACKAGES INCLUDE:</a:t>
            </a:r>
          </a:p>
        </p:txBody>
      </p:sp>
      <p:sp>
        <p:nvSpPr>
          <p:cNvPr id="4" name="Rectangle 3"/>
          <p:cNvSpPr/>
          <p:nvPr/>
        </p:nvSpPr>
        <p:spPr>
          <a:xfrm>
            <a:off x="267748" y="3733800"/>
            <a:ext cx="8723851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marR="457200">
              <a:spcBef>
                <a:spcPts val="0"/>
              </a:spcBef>
              <a:spcAft>
                <a:spcPts val="0"/>
              </a:spcAft>
            </a:pPr>
            <a:r>
              <a:rPr lang="en-US" sz="2000" b="1" dirty="0">
                <a:solidFill>
                  <a:srgbClr val="0070C0"/>
                </a:solidFill>
                <a:ea typeface="Times New Roman"/>
                <a:cs typeface="Times New Roman"/>
              </a:rPr>
              <a:t>NEW FEATURE: Now with Facebook/Instagram/Twitter integration!</a:t>
            </a:r>
          </a:p>
          <a:p>
            <a:pPr marL="457200" marR="457200"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ea typeface="Times New Roman"/>
                <a:cs typeface="Times New Roman"/>
              </a:rPr>
              <a:t>-The day we drop your mailers; the customers will have a Facebook, Instagram, &amp; Twitter ad pop up directly on their newsfeed explaining they have been Pre-Qualified for an auto loan &amp; allow them to fill out an application and set an appointment.</a:t>
            </a:r>
          </a:p>
          <a:p>
            <a:pPr marL="457200" marR="457200">
              <a:spcBef>
                <a:spcPts val="0"/>
              </a:spcBef>
              <a:spcAft>
                <a:spcPts val="0"/>
              </a:spcAft>
            </a:pPr>
            <a:endParaRPr lang="en-US" b="1" dirty="0">
              <a:ea typeface="Times New Roman"/>
              <a:cs typeface="Times New Roman"/>
            </a:endParaRPr>
          </a:p>
          <a:p>
            <a:pPr marL="457200" marR="457200"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ea typeface="Times New Roman"/>
                <a:cs typeface="Times New Roman"/>
              </a:rPr>
              <a:t>The ad will stay at the top of their news feed for 4 days! </a:t>
            </a:r>
            <a:r>
              <a:rPr lang="en-US" sz="1400" b="1" i="1" dirty="0">
                <a:ea typeface="Times New Roman"/>
                <a:cs typeface="Times New Roman"/>
              </a:rPr>
              <a:t>(see ad sample below)</a:t>
            </a:r>
          </a:p>
        </p:txBody>
      </p:sp>
    </p:spTree>
    <p:extLst>
      <p:ext uri="{BB962C8B-B14F-4D97-AF65-F5344CB8AC3E}">
        <p14:creationId xmlns:p14="http://schemas.microsoft.com/office/powerpoint/2010/main" val="31042622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371599"/>
          </a:xfrm>
          <a:prstGeom prst="rect">
            <a:avLst/>
          </a:prstGeom>
          <a:noFill/>
          <a:ln>
            <a:noFill/>
          </a:ln>
          <a:extLst/>
        </p:spPr>
      </p:pic>
      <p:pic>
        <p:nvPicPr>
          <p:cNvPr id="3" name="Picture 2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96000"/>
            <a:ext cx="9144000" cy="762000"/>
          </a:xfrm>
          <a:prstGeom prst="rect">
            <a:avLst/>
          </a:prstGeom>
        </p:spPr>
      </p:pic>
      <p:sp>
        <p:nvSpPr>
          <p:cNvPr id="6" name="Text Box 1"/>
          <p:cNvSpPr txBox="1"/>
          <p:nvPr/>
        </p:nvSpPr>
        <p:spPr>
          <a:xfrm>
            <a:off x="734683" y="6097474"/>
            <a:ext cx="7884795" cy="767715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80010" marR="0" algn="ctr">
              <a:tabLst>
                <a:tab pos="1773555" algn="l"/>
                <a:tab pos="1929765" algn="l"/>
                <a:tab pos="4105275" algn="l"/>
                <a:tab pos="4263390" algn="l"/>
              </a:tabLst>
            </a:pPr>
            <a:r>
              <a:rPr lang="en-US" sz="1750" b="1" dirty="0">
                <a:solidFill>
                  <a:srgbClr val="FAF9F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1.231.773.9850	I	carnetmarketing.com	I	</a:t>
            </a:r>
            <a:r>
              <a:rPr lang="en-US" sz="1750" b="1" dirty="0">
                <a:solidFill>
                  <a:srgbClr val="FAF9F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sales</a:t>
            </a:r>
            <a:r>
              <a:rPr lang="en-US" sz="1750" b="1" u="none" strike="noStrike" dirty="0">
                <a:solidFill>
                  <a:srgbClr val="FAF9F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@carnetmarketing.com</a:t>
            </a:r>
            <a:r>
              <a:rPr lang="en-US" sz="1250" b="1" dirty="0">
                <a:solidFill>
                  <a:srgbClr val="F9F8F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en-US" sz="125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7470" marR="67310" algn="ctr"/>
            <a:r>
              <a:rPr lang="en-US" sz="1250" b="1" dirty="0">
                <a:solidFill>
                  <a:srgbClr val="F9F8F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©</a:t>
            </a:r>
            <a:r>
              <a:rPr lang="en-US" sz="1250" b="1" spc="-135" dirty="0">
                <a:solidFill>
                  <a:srgbClr val="F9F8F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50" b="1" dirty="0">
                <a:solidFill>
                  <a:srgbClr val="F9F8F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CarNet</a:t>
            </a:r>
            <a:r>
              <a:rPr lang="en-US" sz="1250" b="1" spc="-140" dirty="0">
                <a:solidFill>
                  <a:srgbClr val="F9F8F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50" b="1" dirty="0">
                <a:solidFill>
                  <a:srgbClr val="F9F8F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Marketing,</a:t>
            </a:r>
            <a:r>
              <a:rPr lang="en-US" sz="1250" b="1" spc="-70" dirty="0">
                <a:solidFill>
                  <a:srgbClr val="F9F8F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50" b="1" dirty="0">
                <a:solidFill>
                  <a:srgbClr val="F9F8F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Inc.</a:t>
            </a:r>
            <a:r>
              <a:rPr lang="en-US" sz="1250" b="1" spc="-185" dirty="0">
                <a:solidFill>
                  <a:srgbClr val="F9F8F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50" b="1" dirty="0">
                <a:solidFill>
                  <a:srgbClr val="F9F8F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All</a:t>
            </a:r>
            <a:r>
              <a:rPr lang="en-US" sz="1250" b="1" spc="-135" dirty="0">
                <a:solidFill>
                  <a:srgbClr val="F9F8F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50" b="1" dirty="0">
                <a:solidFill>
                  <a:srgbClr val="F9F8F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rights</a:t>
            </a:r>
            <a:r>
              <a:rPr lang="en-US" sz="1250" b="1" spc="-165" dirty="0">
                <a:solidFill>
                  <a:srgbClr val="F9F8F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50" b="1" dirty="0">
                <a:solidFill>
                  <a:srgbClr val="F9F8F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reserved.</a:t>
            </a:r>
            <a:r>
              <a:rPr lang="en-US" sz="1250" b="1" spc="-195" dirty="0">
                <a:solidFill>
                  <a:srgbClr val="F9F8F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50" b="1" dirty="0">
                <a:solidFill>
                  <a:srgbClr val="F9F8F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CarNet</a:t>
            </a:r>
            <a:r>
              <a:rPr lang="en-US" sz="1250" b="1" spc="-160" dirty="0">
                <a:solidFill>
                  <a:srgbClr val="F9F8F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50" b="1" dirty="0">
                <a:solidFill>
                  <a:srgbClr val="F9F8F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en-US" sz="1250" b="1" spc="-160" dirty="0">
                <a:solidFill>
                  <a:srgbClr val="F9F8F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50" b="1" dirty="0">
                <a:solidFill>
                  <a:srgbClr val="F9F8F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n-US" sz="1250" b="1" spc="-145" dirty="0">
                <a:solidFill>
                  <a:srgbClr val="F9F8F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50" b="1" dirty="0">
                <a:solidFill>
                  <a:srgbClr val="F9F8F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logo</a:t>
            </a:r>
            <a:r>
              <a:rPr lang="en-US" sz="1250" b="1" spc="-180" dirty="0">
                <a:solidFill>
                  <a:srgbClr val="F9F8F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50" b="1" dirty="0">
                <a:solidFill>
                  <a:srgbClr val="F9F8F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are</a:t>
            </a:r>
            <a:r>
              <a:rPr lang="en-US" sz="1250" b="1" spc="-155" dirty="0">
                <a:solidFill>
                  <a:srgbClr val="F9F8F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50" b="1" dirty="0">
                <a:solidFill>
                  <a:srgbClr val="F9F8F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registered</a:t>
            </a:r>
            <a:r>
              <a:rPr lang="en-US" sz="1250" b="1" spc="-160" dirty="0">
                <a:solidFill>
                  <a:srgbClr val="F9F8F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50" b="1" dirty="0">
                <a:solidFill>
                  <a:srgbClr val="F9F8F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trademarks of</a:t>
            </a:r>
            <a:r>
              <a:rPr lang="en-US" sz="1250" b="1" spc="-195" dirty="0">
                <a:solidFill>
                  <a:srgbClr val="F9F8F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50" b="1" dirty="0">
                <a:solidFill>
                  <a:srgbClr val="F9F8F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WMCARNET,</a:t>
            </a:r>
            <a:r>
              <a:rPr lang="en-US" sz="1250" b="1" spc="-165" dirty="0">
                <a:solidFill>
                  <a:srgbClr val="F9F8F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50" b="1" dirty="0">
                <a:solidFill>
                  <a:srgbClr val="F9F8F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Inc.</a:t>
            </a:r>
            <a:r>
              <a:rPr lang="en-US" sz="1250" b="1" spc="-180" dirty="0">
                <a:solidFill>
                  <a:srgbClr val="F9F8F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50" b="1" dirty="0">
                <a:solidFill>
                  <a:srgbClr val="F9F8F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Other</a:t>
            </a:r>
            <a:r>
              <a:rPr lang="en-US" sz="1250" b="1" spc="-165" dirty="0">
                <a:solidFill>
                  <a:srgbClr val="F9F8F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50" b="1" dirty="0">
                <a:solidFill>
                  <a:srgbClr val="F9F8F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names</a:t>
            </a:r>
            <a:r>
              <a:rPr lang="en-US" sz="1250" b="1" spc="-155" dirty="0">
                <a:solidFill>
                  <a:srgbClr val="F9F8F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50" b="1" dirty="0">
                <a:solidFill>
                  <a:srgbClr val="F9F8F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used</a:t>
            </a:r>
            <a:r>
              <a:rPr lang="en-US" sz="1250" b="1" spc="-170" dirty="0">
                <a:solidFill>
                  <a:srgbClr val="F9F8F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50" b="1" dirty="0" err="1">
                <a:solidFill>
                  <a:srgbClr val="F9F8F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herin</a:t>
            </a:r>
            <a:r>
              <a:rPr lang="en-US" sz="1250" b="1" spc="-165" dirty="0">
                <a:solidFill>
                  <a:srgbClr val="F9F8F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50" b="1" dirty="0">
                <a:solidFill>
                  <a:srgbClr val="F9F8F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may</a:t>
            </a:r>
            <a:r>
              <a:rPr lang="en-US" sz="1250" b="1" spc="-145" dirty="0">
                <a:solidFill>
                  <a:srgbClr val="F9F8F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50" b="1" dirty="0">
                <a:solidFill>
                  <a:srgbClr val="F9F8F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be</a:t>
            </a:r>
            <a:r>
              <a:rPr lang="en-US" sz="1250" b="1" spc="-165" dirty="0">
                <a:solidFill>
                  <a:srgbClr val="F9F8F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50" b="1" dirty="0">
                <a:solidFill>
                  <a:srgbClr val="F9F8F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trademarks</a:t>
            </a:r>
            <a:r>
              <a:rPr lang="en-US" sz="1250" b="1" spc="-175" dirty="0">
                <a:solidFill>
                  <a:srgbClr val="F9F8F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50" b="1" dirty="0">
                <a:solidFill>
                  <a:srgbClr val="F9F8F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en-US" sz="1250" b="1" spc="-190" dirty="0">
                <a:solidFill>
                  <a:srgbClr val="F9F8F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50" b="1" dirty="0">
                <a:solidFill>
                  <a:srgbClr val="F9F8F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their</a:t>
            </a:r>
            <a:r>
              <a:rPr lang="en-US" sz="1250" b="1" spc="-150" dirty="0">
                <a:solidFill>
                  <a:srgbClr val="F9F8F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50" b="1" dirty="0">
                <a:solidFill>
                  <a:srgbClr val="F9F8F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respected</a:t>
            </a:r>
            <a:r>
              <a:rPr lang="en-US" sz="1250" b="1" spc="-165" dirty="0">
                <a:solidFill>
                  <a:srgbClr val="F9F8F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50" b="1" dirty="0">
                <a:solidFill>
                  <a:srgbClr val="F9F8F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owners.</a:t>
            </a:r>
            <a:endParaRPr lang="en-US" sz="125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0C573525-C56E-4A43-B5C3-EC1D19ED120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1" y="1447801"/>
            <a:ext cx="3810000" cy="38100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9" name="Picture 1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4415" y="1823374"/>
            <a:ext cx="3213142" cy="35106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0C573525-C56E-4A43-B5C3-EC1D19ED120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4824" y="2820073"/>
            <a:ext cx="1412321" cy="1828126"/>
          </a:xfrm>
          <a:prstGeom prst="rect">
            <a:avLst/>
          </a:prstGeom>
          <a:ln>
            <a:solidFill>
              <a:schemeClr val="bg1"/>
            </a:solidFill>
          </a:ln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0692" y="2248427"/>
            <a:ext cx="1420587" cy="5330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Rectangle 11"/>
          <p:cNvSpPr/>
          <p:nvPr/>
        </p:nvSpPr>
        <p:spPr>
          <a:xfrm>
            <a:off x="6296118" y="2781475"/>
            <a:ext cx="1399032" cy="4571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6275082" y="2248427"/>
            <a:ext cx="1420068" cy="239977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76200" y="5638800"/>
            <a:ext cx="9144000" cy="3539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marR="457200">
              <a:spcBef>
                <a:spcPts val="0"/>
              </a:spcBef>
              <a:spcAft>
                <a:spcPts val="0"/>
              </a:spcAft>
            </a:pPr>
            <a:r>
              <a:rPr lang="en-US" sz="1700" b="1" dirty="0">
                <a:solidFill>
                  <a:srgbClr val="0070C0"/>
                </a:solidFill>
                <a:ea typeface="Times New Roman"/>
                <a:cs typeface="Times New Roman"/>
              </a:rPr>
              <a:t>Give us a call to discuss mailers working well &amp; schedule your first drop! 231-773-9850</a:t>
            </a:r>
          </a:p>
        </p:txBody>
      </p:sp>
    </p:spTree>
    <p:extLst>
      <p:ext uri="{BB962C8B-B14F-4D97-AF65-F5344CB8AC3E}">
        <p14:creationId xmlns:p14="http://schemas.microsoft.com/office/powerpoint/2010/main" val="8332808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453</TotalTime>
  <Words>151</Words>
  <Application>Microsoft Office PowerPoint</Application>
  <PresentationFormat>On-screen Show (4:3)</PresentationFormat>
  <Paragraphs>15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Lato</vt:lpstr>
      <vt:lpstr>Raleway</vt:lpstr>
      <vt:lpstr>Office Theme</vt:lpstr>
      <vt:lpstr>PowerPoint Presentation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J.D. Holmes</dc:creator>
  <cp:lastModifiedBy>Tony</cp:lastModifiedBy>
  <cp:revision>46</cp:revision>
  <dcterms:created xsi:type="dcterms:W3CDTF">2017-08-01T21:00:01Z</dcterms:created>
  <dcterms:modified xsi:type="dcterms:W3CDTF">2019-05-23T17:26:44Z</dcterms:modified>
</cp:coreProperties>
</file>